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70" r:id="rId3"/>
    <p:sldId id="471" r:id="rId4"/>
    <p:sldId id="473" r:id="rId5"/>
    <p:sldId id="474" r:id="rId6"/>
    <p:sldId id="475" r:id="rId7"/>
    <p:sldId id="476" r:id="rId8"/>
    <p:sldId id="477" r:id="rId9"/>
    <p:sldId id="511" r:id="rId10"/>
    <p:sldId id="512" r:id="rId11"/>
    <p:sldId id="286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954E6"/>
    <a:srgbClr val="DDD203"/>
    <a:srgbClr val="00F301"/>
    <a:srgbClr val="00C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/>
    <p:restoredTop sz="91484"/>
  </p:normalViewPr>
  <p:slideViewPr>
    <p:cSldViewPr snapToGrid="0" snapToObjects="1">
      <p:cViewPr varScale="1">
        <p:scale>
          <a:sx n="111" d="100"/>
          <a:sy n="111" d="100"/>
        </p:scale>
        <p:origin x="13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image" Target="../media/image20.emf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8C0E-6832-074D-BBD9-5F4E4085A201}" type="datetimeFigureOut">
              <a:rPr lang="en-US" smtClean="0"/>
              <a:t>10/9/20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24DA-5233-E047-818D-2F715EAA0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DEA3-5ADD-1946-B2F9-982EF2A50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3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7AA692-C571-A749-B925-2CF761663ED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2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7AA692-C571-A749-B925-2CF761663EDB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1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7AA692-C571-A749-B925-2CF761663ED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1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7AA692-C571-A749-B925-2CF761663ED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ple Chancery" panose="03020702040506060504" pitchFamily="66" charset="-79"/>
                <a:cs typeface="Apple Chancery" panose="03020702040506060504" pitchFamily="66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7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245-C696-BC48-A093-09C31B30B06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4D64-6D6A-A949-85F4-7FD739F6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5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2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FF0000"/>
          </a:solidFill>
          <a:latin typeface="Apple Chancery" panose="03020702040506060504" pitchFamily="66" charset="-79"/>
          <a:ea typeface="+mj-ea"/>
          <a:cs typeface="Apple Chancery" panose="03020702040506060504" pitchFamily="66" charset="-79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8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5.e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4.e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1.e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emf"/><Relationship Id="rId20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14.e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3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31.emf"/><Relationship Id="rId10" Type="http://schemas.openxmlformats.org/officeDocument/2006/relationships/image" Target="../media/image33.emf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5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announcements</a:t>
            </a:r>
          </a:p>
        </p:txBody>
      </p:sp>
    </p:spTree>
    <p:extLst>
      <p:ext uri="{BB962C8B-B14F-4D97-AF65-F5344CB8AC3E}">
        <p14:creationId xmlns:p14="http://schemas.microsoft.com/office/powerpoint/2010/main" val="337824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956" y="463514"/>
            <a:ext cx="862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And again: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54.)</a:t>
            </a:r>
          </a:p>
        </p:txBody>
      </p:sp>
      <p:pic>
        <p:nvPicPr>
          <p:cNvPr id="3" name="'Balancing Act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56" y="1333499"/>
            <a:ext cx="8627744" cy="50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example!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Calculate the center of mass of the system BEFORE watching the video. Then watch the video and see where the boys end up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boy_skates_pole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003" y="1953658"/>
            <a:ext cx="8473869" cy="47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meter stick at the front of the class with masses taped at two different points on the meter stick. Determine the center of mass for the object.</a:t>
            </a:r>
          </a:p>
          <a:p>
            <a:pPr lvl="1"/>
            <a:r>
              <a:rPr lang="en-US" dirty="0"/>
              <a:t>Remember to define your x = 0 point clearly!</a:t>
            </a:r>
          </a:p>
        </p:txBody>
      </p:sp>
    </p:spTree>
    <p:extLst>
      <p:ext uri="{BB962C8B-B14F-4D97-AF65-F5344CB8AC3E}">
        <p14:creationId xmlns:p14="http://schemas.microsoft.com/office/powerpoint/2010/main" val="88835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46.)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956" y="1187414"/>
            <a:ext cx="862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The center of mass </a:t>
            </a:r>
            <a:r>
              <a:rPr lang="en-US" sz="2000" dirty="0">
                <a:latin typeface="Times New Roman"/>
                <a:cs typeface="Times New Roman"/>
              </a:rPr>
              <a:t>of a system of masses (or a single mass) is located at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the weighted average position of the system’s mass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. 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832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pple Chancery"/>
                <a:cs typeface="Apple Chancery"/>
              </a:rPr>
              <a:t>Center of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456" y="2017522"/>
            <a:ext cx="2722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/>
                <a:cs typeface="Apple Chancery"/>
              </a:rPr>
              <a:t>Example: </a:t>
            </a:r>
            <a:r>
              <a:rPr lang="en-US" sz="2000" dirty="0">
                <a:latin typeface="Times New Roman"/>
                <a:cs typeface="Times New Roman"/>
              </a:rPr>
              <a:t>a basketball: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0256" y="2017522"/>
            <a:ext cx="2722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/>
                <a:cs typeface="Apple Chancery"/>
              </a:rPr>
              <a:t>Example: </a:t>
            </a:r>
            <a:r>
              <a:rPr lang="en-US" sz="2000" dirty="0">
                <a:latin typeface="Times New Roman"/>
                <a:cs typeface="Times New Roman"/>
              </a:rPr>
              <a:t>a horse shoe: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5056" y="2017522"/>
            <a:ext cx="29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/>
                <a:cs typeface="Apple Chancery"/>
              </a:rPr>
              <a:t>Example: </a:t>
            </a:r>
            <a:r>
              <a:rPr lang="en-US" sz="2000" dirty="0">
                <a:latin typeface="Times New Roman"/>
                <a:cs typeface="Times New Roman"/>
              </a:rPr>
              <a:t>multiple masses: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30300" y="2959100"/>
            <a:ext cx="1206500" cy="1206500"/>
          </a:xfrm>
          <a:prstGeom prst="ellipse">
            <a:avLst/>
          </a:prstGeom>
          <a:gradFill flip="none" rotWithShape="1">
            <a:gsLst>
              <a:gs pos="71000">
                <a:srgbClr val="FF6600"/>
              </a:gs>
              <a:gs pos="8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304926" y="2959100"/>
            <a:ext cx="425450" cy="1203325"/>
          </a:xfrm>
          <a:custGeom>
            <a:avLst/>
            <a:gdLst>
              <a:gd name="connsiteX0" fmla="*/ 400663 w 400663"/>
              <a:gd name="connsiteY0" fmla="*/ 0 h 1203325"/>
              <a:gd name="connsiteX1" fmla="*/ 153013 w 400663"/>
              <a:gd name="connsiteY1" fmla="*/ 231775 h 1203325"/>
              <a:gd name="connsiteX2" fmla="*/ 613 w 400663"/>
              <a:gd name="connsiteY2" fmla="*/ 574675 h 1203325"/>
              <a:gd name="connsiteX3" fmla="*/ 111738 w 400663"/>
              <a:gd name="connsiteY3" fmla="*/ 971550 h 1203325"/>
              <a:gd name="connsiteX4" fmla="*/ 397488 w 400663"/>
              <a:gd name="connsiteY4" fmla="*/ 1203325 h 12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63" h="1203325">
                <a:moveTo>
                  <a:pt x="400663" y="0"/>
                </a:moveTo>
                <a:cubicBezTo>
                  <a:pt x="310175" y="67998"/>
                  <a:pt x="219688" y="135996"/>
                  <a:pt x="153013" y="231775"/>
                </a:cubicBezTo>
                <a:cubicBezTo>
                  <a:pt x="86338" y="327554"/>
                  <a:pt x="7492" y="451379"/>
                  <a:pt x="613" y="574675"/>
                </a:cubicBezTo>
                <a:cubicBezTo>
                  <a:pt x="-6266" y="697971"/>
                  <a:pt x="45592" y="866775"/>
                  <a:pt x="111738" y="971550"/>
                </a:cubicBezTo>
                <a:cubicBezTo>
                  <a:pt x="177884" y="1076325"/>
                  <a:pt x="397488" y="1203325"/>
                  <a:pt x="397488" y="1203325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1736724" y="2959100"/>
            <a:ext cx="434975" cy="1203325"/>
          </a:xfrm>
          <a:custGeom>
            <a:avLst/>
            <a:gdLst>
              <a:gd name="connsiteX0" fmla="*/ 400663 w 400663"/>
              <a:gd name="connsiteY0" fmla="*/ 0 h 1203325"/>
              <a:gd name="connsiteX1" fmla="*/ 153013 w 400663"/>
              <a:gd name="connsiteY1" fmla="*/ 231775 h 1203325"/>
              <a:gd name="connsiteX2" fmla="*/ 613 w 400663"/>
              <a:gd name="connsiteY2" fmla="*/ 574675 h 1203325"/>
              <a:gd name="connsiteX3" fmla="*/ 111738 w 400663"/>
              <a:gd name="connsiteY3" fmla="*/ 971550 h 1203325"/>
              <a:gd name="connsiteX4" fmla="*/ 397488 w 400663"/>
              <a:gd name="connsiteY4" fmla="*/ 1203325 h 12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63" h="1203325">
                <a:moveTo>
                  <a:pt x="400663" y="0"/>
                </a:moveTo>
                <a:cubicBezTo>
                  <a:pt x="310175" y="67998"/>
                  <a:pt x="219688" y="135996"/>
                  <a:pt x="153013" y="231775"/>
                </a:cubicBezTo>
                <a:cubicBezTo>
                  <a:pt x="86338" y="327554"/>
                  <a:pt x="7492" y="451379"/>
                  <a:pt x="613" y="574675"/>
                </a:cubicBezTo>
                <a:cubicBezTo>
                  <a:pt x="-6266" y="697971"/>
                  <a:pt x="45592" y="866775"/>
                  <a:pt x="111738" y="971550"/>
                </a:cubicBezTo>
                <a:cubicBezTo>
                  <a:pt x="177884" y="1076325"/>
                  <a:pt x="397488" y="1203325"/>
                  <a:pt x="397488" y="1203325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549400" y="2959100"/>
            <a:ext cx="180975" cy="1203325"/>
          </a:xfrm>
          <a:custGeom>
            <a:avLst/>
            <a:gdLst>
              <a:gd name="connsiteX0" fmla="*/ 400663 w 400663"/>
              <a:gd name="connsiteY0" fmla="*/ 0 h 1203325"/>
              <a:gd name="connsiteX1" fmla="*/ 153013 w 400663"/>
              <a:gd name="connsiteY1" fmla="*/ 231775 h 1203325"/>
              <a:gd name="connsiteX2" fmla="*/ 613 w 400663"/>
              <a:gd name="connsiteY2" fmla="*/ 574675 h 1203325"/>
              <a:gd name="connsiteX3" fmla="*/ 111738 w 400663"/>
              <a:gd name="connsiteY3" fmla="*/ 971550 h 1203325"/>
              <a:gd name="connsiteX4" fmla="*/ 397488 w 400663"/>
              <a:gd name="connsiteY4" fmla="*/ 1203325 h 12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63" h="1203325">
                <a:moveTo>
                  <a:pt x="400663" y="0"/>
                </a:moveTo>
                <a:cubicBezTo>
                  <a:pt x="310175" y="67998"/>
                  <a:pt x="219688" y="135996"/>
                  <a:pt x="153013" y="231775"/>
                </a:cubicBezTo>
                <a:cubicBezTo>
                  <a:pt x="86338" y="327554"/>
                  <a:pt x="7492" y="451379"/>
                  <a:pt x="613" y="574675"/>
                </a:cubicBezTo>
                <a:cubicBezTo>
                  <a:pt x="-6266" y="697971"/>
                  <a:pt x="45592" y="866775"/>
                  <a:pt x="111738" y="971550"/>
                </a:cubicBezTo>
                <a:cubicBezTo>
                  <a:pt x="177884" y="1076325"/>
                  <a:pt x="397488" y="1203325"/>
                  <a:pt x="397488" y="1203325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1730373" y="2959100"/>
            <a:ext cx="200026" cy="1203325"/>
          </a:xfrm>
          <a:custGeom>
            <a:avLst/>
            <a:gdLst>
              <a:gd name="connsiteX0" fmla="*/ 400663 w 400663"/>
              <a:gd name="connsiteY0" fmla="*/ 0 h 1203325"/>
              <a:gd name="connsiteX1" fmla="*/ 153013 w 400663"/>
              <a:gd name="connsiteY1" fmla="*/ 231775 h 1203325"/>
              <a:gd name="connsiteX2" fmla="*/ 613 w 400663"/>
              <a:gd name="connsiteY2" fmla="*/ 574675 h 1203325"/>
              <a:gd name="connsiteX3" fmla="*/ 111738 w 400663"/>
              <a:gd name="connsiteY3" fmla="*/ 971550 h 1203325"/>
              <a:gd name="connsiteX4" fmla="*/ 397488 w 400663"/>
              <a:gd name="connsiteY4" fmla="*/ 1203325 h 12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63" h="1203325">
                <a:moveTo>
                  <a:pt x="400663" y="0"/>
                </a:moveTo>
                <a:cubicBezTo>
                  <a:pt x="310175" y="67998"/>
                  <a:pt x="219688" y="135996"/>
                  <a:pt x="153013" y="231775"/>
                </a:cubicBezTo>
                <a:cubicBezTo>
                  <a:pt x="86338" y="327554"/>
                  <a:pt x="7492" y="451379"/>
                  <a:pt x="613" y="574675"/>
                </a:cubicBezTo>
                <a:cubicBezTo>
                  <a:pt x="-6266" y="697971"/>
                  <a:pt x="45592" y="866775"/>
                  <a:pt x="111738" y="971550"/>
                </a:cubicBezTo>
                <a:cubicBezTo>
                  <a:pt x="177884" y="1076325"/>
                  <a:pt x="397488" y="1203325"/>
                  <a:pt x="397488" y="1203325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886200" y="2870200"/>
            <a:ext cx="1409700" cy="14097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70150" y="3105369"/>
            <a:ext cx="2353149" cy="971331"/>
            <a:chOff x="5101736" y="1006720"/>
            <a:chExt cx="3937000" cy="1625112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736" y="1006720"/>
              <a:ext cx="3937000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6701936" y="186983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4597691" y="3431628"/>
            <a:ext cx="0" cy="455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30373" y="3584028"/>
            <a:ext cx="0" cy="455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106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  <p:bldP spid="9" grpId="0" animBg="1"/>
      <p:bldP spid="14" grpId="0" animBg="1"/>
      <p:bldP spid="15" grpId="0" animBg="1"/>
      <p:bldP spid="18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47.)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956" y="539714"/>
            <a:ext cx="862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A </a:t>
            </a:r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center of mass 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coordinate </a:t>
            </a:r>
            <a:r>
              <a:rPr lang="en-US" sz="2000" dirty="0">
                <a:latin typeface="Times New Roman"/>
                <a:cs typeface="Times New Roman"/>
              </a:rPr>
              <a:t>must be relative to a coordinate axis.  In the x-direction, the numerical value, being a weighted coordinate, is defined such that: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60400" y="1812925"/>
          <a:ext cx="39258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Equation" r:id="rId3" imgW="2209800" imgH="203200" progId="Equation.DSMT4">
                  <p:embed/>
                </p:oleObj>
              </mc:Choice>
              <mc:Fallback>
                <p:oleObj name="Equation" r:id="rId3" imgW="2209800" imgH="2032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400" y="1812925"/>
                        <a:ext cx="3925888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965082" y="1678487"/>
            <a:ext cx="3923514" cy="1230531"/>
            <a:chOff x="5918200" y="1874838"/>
            <a:chExt cx="2282825" cy="71596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654800" y="1874838"/>
              <a:ext cx="0" cy="71596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918200" y="2273300"/>
              <a:ext cx="2282825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965950" y="2247900"/>
              <a:ext cx="53975" cy="508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43800" y="2247900"/>
              <a:ext cx="53975" cy="508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18250" y="2247900"/>
              <a:ext cx="53975" cy="508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5603875" y="2393950"/>
          <a:ext cx="233363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165100" imgH="203200" progId="Equation.DSMT4">
                  <p:embed/>
                </p:oleObj>
              </mc:Choice>
              <mc:Fallback>
                <p:oleObj name="Equation" r:id="rId5" imgW="165100" imgH="2032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03875" y="2393950"/>
                        <a:ext cx="233363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6715125" y="2406650"/>
          <a:ext cx="250825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177800" imgH="203200" progId="Equation.DSMT4">
                  <p:embed/>
                </p:oleObj>
              </mc:Choice>
              <mc:Fallback>
                <p:oleObj name="Equation" r:id="rId7" imgW="177800" imgH="2032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15125" y="2406650"/>
                        <a:ext cx="250825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7684404" y="2415381"/>
          <a:ext cx="250825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9" imgW="177800" imgH="203200" progId="Equation.DSMT4">
                  <p:embed/>
                </p:oleObj>
              </mc:Choice>
              <mc:Fallback>
                <p:oleObj name="Equation" r:id="rId9" imgW="177800" imgH="2032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84404" y="2415381"/>
                        <a:ext cx="250825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546725" y="1993900"/>
          <a:ext cx="287338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46725" y="1993900"/>
                        <a:ext cx="287338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6661150" y="1993900"/>
          <a:ext cx="3238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3" imgW="228600" imgH="203200" progId="Equation.DSMT4">
                  <p:embed/>
                </p:oleObj>
              </mc:Choice>
              <mc:Fallback>
                <p:oleObj name="Equation" r:id="rId13" imgW="228600" imgH="2032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61150" y="1993900"/>
                        <a:ext cx="323850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7637463" y="1993900"/>
          <a:ext cx="3048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5" imgW="215900" imgH="203200" progId="Equation.DSMT4">
                  <p:embed/>
                </p:oleObj>
              </mc:Choice>
              <mc:Fallback>
                <p:oleObj name="Equation" r:id="rId15" imgW="215900" imgH="2032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37463" y="1993900"/>
                        <a:ext cx="304800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8709025" y="2417763"/>
          <a:ext cx="179388" cy="17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7" imgW="127000" imgH="127000" progId="Equation.DSMT4">
                  <p:embed/>
                </p:oleObj>
              </mc:Choice>
              <mc:Fallback>
                <p:oleObj name="Equation" r:id="rId17" imgW="127000" imgH="12700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709025" y="2417763"/>
                        <a:ext cx="179388" cy="17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3294063" y="4154481"/>
          <a:ext cx="195897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19" imgW="889000" imgH="622300" progId="Equation.DSMT4">
                  <p:embed/>
                </p:oleObj>
              </mc:Choice>
              <mc:Fallback>
                <p:oleObj name="Equation" r:id="rId19" imgW="889000" imgH="62230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94063" y="4154481"/>
                        <a:ext cx="1958975" cy="137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74956" y="2555531"/>
            <a:ext cx="4565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Being careful </a:t>
            </a:r>
            <a:r>
              <a:rPr lang="en-US" sz="2000" dirty="0">
                <a:latin typeface="Times New Roman"/>
                <a:cs typeface="Times New Roman"/>
              </a:rPr>
              <a:t>to take signs into consideration and defining the total mass of the system as M, the </a:t>
            </a:r>
            <a:r>
              <a:rPr lang="en-US" sz="2000" i="1" dirty="0">
                <a:latin typeface="Times New Roman"/>
                <a:cs typeface="Times New Roman"/>
              </a:rPr>
              <a:t>center of mass coordinate </a:t>
            </a:r>
            <a:r>
              <a:rPr lang="en-US" sz="2000" dirty="0">
                <a:latin typeface="Times New Roman"/>
                <a:cs typeface="Times New Roman"/>
              </a:rPr>
              <a:t>becomes: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40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>
            <a:off x="7239145" y="1812925"/>
            <a:ext cx="0" cy="70404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630861" y="2203914"/>
            <a:ext cx="336073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3" name="Rectangle 16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871" y="228903"/>
            <a:ext cx="878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Example 7: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Consider </a:t>
            </a:r>
            <a:r>
              <a:rPr lang="en-US" sz="2000" dirty="0">
                <a:latin typeface="Times New Roman"/>
                <a:cs typeface="Times New Roman"/>
              </a:rPr>
              <a:t>two masses “m” and “3m” located a distance 1.0 meters apart.  Relative to the coordinate axes used:</a:t>
            </a:r>
            <a:endParaRPr lang="en-US" sz="2400" dirty="0">
              <a:latin typeface="Apple Chancery"/>
              <a:cs typeface="Apple Chancery"/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11" y="1812925"/>
            <a:ext cx="2353149" cy="7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498600" y="2144713"/>
          <a:ext cx="2949575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Equation" r:id="rId5" imgW="1651000" imgH="1663700" progId="Equation.DSMT4">
                  <p:embed/>
                </p:oleObj>
              </mc:Choice>
              <mc:Fallback>
                <p:oleObj name="Equation" r:id="rId5" imgW="1651000" imgH="16637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8600" y="2144713"/>
                        <a:ext cx="2949575" cy="29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5942011" y="1420648"/>
          <a:ext cx="519113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292100" imgH="152400" progId="Equation.DSMT4">
                  <p:embed/>
                </p:oleObj>
              </mc:Choice>
              <mc:Fallback>
                <p:oleObj name="Equation" r:id="rId7" imgW="292100" imgH="15240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2011" y="1420648"/>
                        <a:ext cx="519113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997824" y="1442873"/>
          <a:ext cx="293687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9" imgW="165100" imgH="127000" progId="Equation.DSMT4">
                  <p:embed/>
                </p:oleObj>
              </mc:Choice>
              <mc:Fallback>
                <p:oleObj name="Equation" r:id="rId9" imgW="165100" imgH="12700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97824" y="1442873"/>
                        <a:ext cx="293687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5802313" y="2544763"/>
          <a:ext cx="9477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1" imgW="533400" imgH="203200" progId="Equation.DSMT4">
                  <p:embed/>
                </p:oleObj>
              </mc:Choice>
              <mc:Fallback>
                <p:oleObj name="Equation" r:id="rId11" imgW="533400" imgH="2032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02313" y="2544763"/>
                        <a:ext cx="947737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7773988" y="2544763"/>
          <a:ext cx="7905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3" imgW="444500" imgH="203200" progId="Equation.DSMT4">
                  <p:embed/>
                </p:oleObj>
              </mc:Choice>
              <mc:Fallback>
                <p:oleObj name="Equation" r:id="rId13" imgW="444500" imgH="203200" progId="Equation.DSMT4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73988" y="2544763"/>
                        <a:ext cx="790575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588819" y="1277094"/>
            <a:ext cx="478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/>
                <a:cs typeface="Apple Chancery"/>
              </a:rPr>
              <a:t>a.) </a:t>
            </a:r>
            <a:r>
              <a:rPr lang="en-US" sz="2000" dirty="0">
                <a:latin typeface="Times New Roman"/>
                <a:cs typeface="Times New Roman"/>
              </a:rPr>
              <a:t>What is the x-coordinate of the system’s center of mass?</a:t>
            </a:r>
            <a:endParaRPr lang="en-US" sz="2400" dirty="0">
              <a:latin typeface="Apple Chancery"/>
              <a:cs typeface="Apple Chancery"/>
            </a:endParaRP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7067335" y="1701006"/>
          <a:ext cx="171810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5" imgW="127000" imgH="165100" progId="Equation.DSMT4">
                  <p:embed/>
                </p:oleObj>
              </mc:Choice>
              <mc:Fallback>
                <p:oleObj name="Equation" r:id="rId15" imgW="127000" imgH="16510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67335" y="1701006"/>
                        <a:ext cx="171810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8867775" y="221185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7" imgW="127000" imgH="127000" progId="Equation.DSMT4">
                  <p:embed/>
                </p:oleObj>
              </mc:Choice>
              <mc:Fallback>
                <p:oleObj name="Equation" r:id="rId17" imgW="127000" imgH="12700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867775" y="2211852"/>
                        <a:ext cx="171450" cy="17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Line 7"/>
          <p:cNvSpPr>
            <a:spLocks noChangeShapeType="1"/>
          </p:cNvSpPr>
          <p:nvPr/>
        </p:nvSpPr>
        <p:spPr bwMode="auto">
          <a:xfrm flipV="1">
            <a:off x="6870991" y="2317038"/>
            <a:ext cx="0" cy="87066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6300788" y="3159125"/>
          <a:ext cx="12176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9" imgW="685800" imgH="203200" progId="Equation.DSMT4">
                  <p:embed/>
                </p:oleObj>
              </mc:Choice>
              <mc:Fallback>
                <p:oleObj name="Equation" r:id="rId19" imgW="685800" imgH="203200" progId="Equation.DSMT4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00788" y="3159125"/>
                        <a:ext cx="1217612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48.)</a:t>
            </a:r>
          </a:p>
        </p:txBody>
      </p:sp>
    </p:spTree>
    <p:extLst>
      <p:ext uri="{BB962C8B-B14F-4D97-AF65-F5344CB8AC3E}">
        <p14:creationId xmlns:p14="http://schemas.microsoft.com/office/powerpoint/2010/main" val="14088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/>
          <p:nvPr/>
        </p:nvCxnSpPr>
        <p:spPr>
          <a:xfrm flipV="1">
            <a:off x="5041900" y="2203914"/>
            <a:ext cx="3949700" cy="7938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11" y="1812925"/>
            <a:ext cx="2353149" cy="7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Straight Connector 44"/>
          <p:cNvCxnSpPr/>
          <p:nvPr/>
        </p:nvCxnSpPr>
        <p:spPr>
          <a:xfrm>
            <a:off x="5359545" y="1168400"/>
            <a:ext cx="0" cy="178418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3" name="Rectangle 16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871" y="228903"/>
            <a:ext cx="878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Cont’d: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Consider </a:t>
            </a:r>
            <a:r>
              <a:rPr lang="en-US" sz="2000" dirty="0">
                <a:latin typeface="Times New Roman"/>
                <a:cs typeface="Times New Roman"/>
              </a:rPr>
              <a:t>two masses “m” and “3m” located a distance 1.0 meters apart.  Relative to the coordinate axes used:</a:t>
            </a:r>
            <a:endParaRPr lang="en-US" sz="2400" dirty="0">
              <a:latin typeface="Apple Chancery"/>
              <a:cs typeface="Apple Chancery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520825" y="2144713"/>
          <a:ext cx="2905125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Equation" r:id="rId5" imgW="1625600" imgH="1663700" progId="Equation.DSMT4">
                  <p:embed/>
                </p:oleObj>
              </mc:Choice>
              <mc:Fallback>
                <p:oleObj name="Equation" r:id="rId5" imgW="1625600" imgH="16637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0825" y="2144713"/>
                        <a:ext cx="2905125" cy="29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6018211" y="1471448"/>
          <a:ext cx="519113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7" imgW="292100" imgH="152400" progId="Equation.DSMT4">
                  <p:embed/>
                </p:oleObj>
              </mc:Choice>
              <mc:Fallback>
                <p:oleObj name="Equation" r:id="rId7" imgW="292100" imgH="15240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8211" y="1471448"/>
                        <a:ext cx="519113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997824" y="1480973"/>
          <a:ext cx="293687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9" imgW="165100" imgH="127000" progId="Equation.DSMT4">
                  <p:embed/>
                </p:oleObj>
              </mc:Choice>
              <mc:Fallback>
                <p:oleObj name="Equation" r:id="rId9" imgW="165100" imgH="12700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97824" y="1480973"/>
                        <a:ext cx="293687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5881688" y="2544763"/>
          <a:ext cx="7889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1" imgW="444500" imgH="203200" progId="Equation.DSMT4">
                  <p:embed/>
                </p:oleObj>
              </mc:Choice>
              <mc:Fallback>
                <p:oleObj name="Equation" r:id="rId11" imgW="444500" imgH="2032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81688" y="2544763"/>
                        <a:ext cx="788987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7718425" y="2544763"/>
          <a:ext cx="9032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3" imgW="508000" imgH="203200" progId="Equation.DSMT4">
                  <p:embed/>
                </p:oleObj>
              </mc:Choice>
              <mc:Fallback>
                <p:oleObj name="Equation" r:id="rId13" imgW="508000" imgH="203200" progId="Equation.DSMT4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18425" y="2544763"/>
                        <a:ext cx="903288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588819" y="1277094"/>
            <a:ext cx="478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/>
                <a:cs typeface="Apple Chancery"/>
              </a:rPr>
              <a:t>b.) </a:t>
            </a:r>
            <a:r>
              <a:rPr lang="en-US" sz="2000" dirty="0">
                <a:latin typeface="Times New Roman"/>
                <a:cs typeface="Times New Roman"/>
              </a:rPr>
              <a:t>What is the x-coordinate of the system’s center of mass?</a:t>
            </a:r>
            <a:endParaRPr lang="en-US" sz="2400" dirty="0">
              <a:latin typeface="Apple Chancery"/>
              <a:cs typeface="Apple Chancery"/>
            </a:endParaRP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5154611" y="1068123"/>
          <a:ext cx="171810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5" imgW="127000" imgH="165100" progId="Equation.DSMT4">
                  <p:embed/>
                </p:oleObj>
              </mc:Choice>
              <mc:Fallback>
                <p:oleObj name="Equation" r:id="rId15" imgW="127000" imgH="16510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54611" y="1068123"/>
                        <a:ext cx="171810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8867775" y="2211852"/>
          <a:ext cx="1714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7" imgW="127000" imgH="127000" progId="Equation.DSMT4">
                  <p:embed/>
                </p:oleObj>
              </mc:Choice>
              <mc:Fallback>
                <p:oleObj name="Equation" r:id="rId17" imgW="127000" imgH="12700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867775" y="2211852"/>
                        <a:ext cx="171450" cy="17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6870991" y="2317038"/>
            <a:ext cx="0" cy="87066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380163" y="3159125"/>
          <a:ext cx="105886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9" imgW="596900" imgH="203200" progId="Equation.DSMT4">
                  <p:embed/>
                </p:oleObj>
              </mc:Choice>
              <mc:Fallback>
                <p:oleObj name="Equation" r:id="rId19" imgW="596900" imgH="2032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80163" y="3159125"/>
                        <a:ext cx="1058862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05871" y="5372403"/>
            <a:ext cx="878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Bottom line: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A system’s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center of mass </a:t>
            </a:r>
            <a:r>
              <a:rPr lang="en-US" sz="2000" dirty="0">
                <a:latin typeface="Times New Roman"/>
                <a:cs typeface="Times New Roman"/>
              </a:rPr>
              <a:t>is identified as a coordinate relative to a coordinate system.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49.)</a:t>
            </a:r>
          </a:p>
        </p:txBody>
      </p:sp>
    </p:spTree>
    <p:extLst>
      <p:ext uri="{BB962C8B-B14F-4D97-AF65-F5344CB8AC3E}">
        <p14:creationId xmlns:p14="http://schemas.microsoft.com/office/powerpoint/2010/main" val="10712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Rectangle 16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871" y="228903"/>
            <a:ext cx="878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Center of mass </a:t>
            </a:r>
            <a:r>
              <a:rPr lang="en-US" sz="2000" dirty="0">
                <a:latin typeface="Times New Roman"/>
                <a:cs typeface="Times New Roman"/>
              </a:rPr>
              <a:t>in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three dimensional situations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400" dirty="0">
              <a:latin typeface="Apple Chancery"/>
              <a:cs typeface="Apple Chancery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904038" y="261938"/>
          <a:ext cx="2065337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Equation" r:id="rId4" imgW="1155700" imgH="622300" progId="Equation.DSMT4">
                  <p:embed/>
                </p:oleObj>
              </mc:Choice>
              <mc:Fallback>
                <p:oleObj name="Equation" r:id="rId4" imgW="1155700" imgH="6223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4038" y="261938"/>
                        <a:ext cx="2065337" cy="111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958850" y="1012825"/>
          <a:ext cx="36322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6" imgW="2044700" imgH="203200" progId="Equation.DSMT4">
                  <p:embed/>
                </p:oleObj>
              </mc:Choice>
              <mc:Fallback>
                <p:oleObj name="Equation" r:id="rId6" imgW="2044700" imgH="2032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8850" y="1012825"/>
                        <a:ext cx="36322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958850" y="1806575"/>
          <a:ext cx="36322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8" imgW="2044700" imgH="203200" progId="Equation.DSMT4">
                  <p:embed/>
                </p:oleObj>
              </mc:Choice>
              <mc:Fallback>
                <p:oleObj name="Equation" r:id="rId8" imgW="2044700" imgH="2032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8850" y="1806575"/>
                        <a:ext cx="36322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992188" y="2600325"/>
          <a:ext cx="35671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0" imgW="2006600" imgH="203200" progId="Equation.DSMT4">
                  <p:embed/>
                </p:oleObj>
              </mc:Choice>
              <mc:Fallback>
                <p:oleObj name="Equation" r:id="rId10" imgW="2006600" imgH="203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2188" y="2600325"/>
                        <a:ext cx="3567112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232400" y="1360488"/>
          <a:ext cx="2065338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2" imgW="1155700" imgH="622300" progId="Equation.DSMT4">
                  <p:embed/>
                </p:oleObj>
              </mc:Choice>
              <mc:Fallback>
                <p:oleObj name="Equation" r:id="rId12" imgW="1155700" imgH="6223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32400" y="1360488"/>
                        <a:ext cx="2065338" cy="111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948488" y="2281238"/>
          <a:ext cx="2020887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4" imgW="1130300" imgH="622300" progId="Equation.DSMT4">
                  <p:embed/>
                </p:oleObj>
              </mc:Choice>
              <mc:Fallback>
                <p:oleObj name="Equation" r:id="rId14" imgW="1130300" imgH="6223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48488" y="2281238"/>
                        <a:ext cx="2020887" cy="111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812800" y="3806825"/>
          <a:ext cx="4603750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6" imgW="2590800" imgH="1168400" progId="Equation.DSMT4">
                  <p:embed/>
                </p:oleObj>
              </mc:Choice>
              <mc:Fallback>
                <p:oleObj name="Equation" r:id="rId16" imgW="2590800" imgH="11684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12800" y="3806825"/>
                        <a:ext cx="4603750" cy="208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50.)</a:t>
            </a:r>
          </a:p>
        </p:txBody>
      </p:sp>
    </p:spTree>
    <p:extLst>
      <p:ext uri="{BB962C8B-B14F-4D97-AF65-F5344CB8AC3E}">
        <p14:creationId xmlns:p14="http://schemas.microsoft.com/office/powerpoint/2010/main" val="24210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Rectangle 16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871" y="228903"/>
            <a:ext cx="3248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Example 8: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Determine </a:t>
            </a:r>
            <a:r>
              <a:rPr lang="en-US" sz="2000" dirty="0">
                <a:latin typeface="Times New Roman"/>
                <a:cs typeface="Times New Roman"/>
              </a:rPr>
              <a:t>the coordinate of the center of mass for the system shown.</a:t>
            </a:r>
            <a:endParaRPr lang="en-US" sz="2400" dirty="0">
              <a:latin typeface="Apple Chancery"/>
              <a:cs typeface="Apple Chancery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09575" y="1849438"/>
          <a:ext cx="3222625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Equation" r:id="rId4" imgW="1803400" imgH="1143000" progId="Equation.DSMT4">
                  <p:embed/>
                </p:oleObj>
              </mc:Choice>
              <mc:Fallback>
                <p:oleObj name="Equation" r:id="rId4" imgW="1803400" imgH="11430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575" y="1849438"/>
                        <a:ext cx="3222625" cy="205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1400"/>
            <a:ext cx="536416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73075" y="4133850"/>
          <a:ext cx="3879850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7" imgW="2171700" imgH="774700" progId="Equation.DSMT4">
                  <p:embed/>
                </p:oleObj>
              </mc:Choice>
              <mc:Fallback>
                <p:oleObj name="Equation" r:id="rId7" imgW="2171700" imgH="7747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075" y="4133850"/>
                        <a:ext cx="3879850" cy="138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674143" y="5522913"/>
          <a:ext cx="335756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9" imgW="1879600" imgH="431800" progId="Equation.DSMT4">
                  <p:embed/>
                </p:oleObj>
              </mc:Choice>
              <mc:Fallback>
                <p:oleObj name="Equation" r:id="rId9" imgW="1879600" imgH="4318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74143" y="5522913"/>
                        <a:ext cx="3357563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5"/>
          <p:cNvSpPr/>
          <p:nvPr/>
        </p:nvSpPr>
        <p:spPr>
          <a:xfrm>
            <a:off x="6159500" y="1130300"/>
            <a:ext cx="749300" cy="419100"/>
          </a:xfrm>
          <a:custGeom>
            <a:avLst/>
            <a:gdLst>
              <a:gd name="connsiteX0" fmla="*/ 0 w 1079500"/>
              <a:gd name="connsiteY0" fmla="*/ 0 h 635000"/>
              <a:gd name="connsiteX1" fmla="*/ 546100 w 1079500"/>
              <a:gd name="connsiteY1" fmla="*/ 495300 h 635000"/>
              <a:gd name="connsiteX2" fmla="*/ 685800 w 1079500"/>
              <a:gd name="connsiteY2" fmla="*/ 355600 h 635000"/>
              <a:gd name="connsiteX3" fmla="*/ 1079500 w 1079500"/>
              <a:gd name="connsiteY3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500" h="635000">
                <a:moveTo>
                  <a:pt x="0" y="0"/>
                </a:moveTo>
                <a:cubicBezTo>
                  <a:pt x="215900" y="218016"/>
                  <a:pt x="431800" y="436033"/>
                  <a:pt x="546100" y="495300"/>
                </a:cubicBezTo>
                <a:cubicBezTo>
                  <a:pt x="660400" y="554567"/>
                  <a:pt x="596900" y="332317"/>
                  <a:pt x="685800" y="355600"/>
                </a:cubicBezTo>
                <a:cubicBezTo>
                  <a:pt x="774700" y="378883"/>
                  <a:pt x="1079500" y="635000"/>
                  <a:pt x="1079500" y="635000"/>
                </a:cubicBezTo>
              </a:path>
            </a:pathLst>
          </a:cu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 flipH="1" flipV="1">
            <a:off x="6807200" y="1367676"/>
            <a:ext cx="101600" cy="181724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702425" y="1495425"/>
            <a:ext cx="206375" cy="53975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5795963" y="766763"/>
          <a:ext cx="3635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5963" y="766763"/>
                        <a:ext cx="363537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51.)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347788" y="1879601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27299" y="1879603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43210" y="2311405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93921" y="2311405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722432" y="2311405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632200" y="4210056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251198" y="4591063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601909" y="4591063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130420" y="4591063"/>
            <a:ext cx="217488" cy="304801"/>
          </a:xfrm>
          <a:prstGeom prst="line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956" y="1187414"/>
            <a:ext cx="862774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So before we get into </a:t>
            </a:r>
            <a:r>
              <a:rPr lang="en-US" sz="2000" dirty="0">
                <a:latin typeface="Times New Roman"/>
                <a:cs typeface="Times New Roman"/>
              </a:rPr>
              <a:t>the hard stuff,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let’s review </a:t>
            </a:r>
            <a:r>
              <a:rPr lang="en-US" sz="2000" dirty="0">
                <a:latin typeface="Times New Roman"/>
                <a:cs typeface="Times New Roman"/>
              </a:rPr>
              <a:t>what we are really being asked to do with center of mass calculations. 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To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determine a center of mass coordinate </a:t>
            </a:r>
            <a:r>
              <a:rPr lang="en-US" sz="2000" dirty="0">
                <a:latin typeface="Times New Roman"/>
                <a:cs typeface="Times New Roman"/>
              </a:rPr>
              <a:t>along a particular axis: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--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Move from the origin outward </a:t>
            </a:r>
            <a:r>
              <a:rPr lang="en-US" sz="2000" dirty="0">
                <a:latin typeface="Times New Roman"/>
                <a:cs typeface="Times New Roman"/>
              </a:rPr>
              <a:t>along the axis until you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find some mass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Multiply the mass by its coordinate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Continue doing this, adding the products </a:t>
            </a:r>
            <a:r>
              <a:rPr lang="en-US" sz="2000" dirty="0">
                <a:latin typeface="Times New Roman"/>
                <a:cs typeface="Times New Roman"/>
              </a:rPr>
              <a:t>as you go. 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Once</a:t>
            </a:r>
            <a:r>
              <a:rPr lang="en-US" sz="2000" dirty="0">
                <a:latin typeface="Times New Roman"/>
                <a:cs typeface="Times New Roman"/>
              </a:rPr>
              <a:t> you’ve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covered</a:t>
            </a:r>
            <a:r>
              <a:rPr lang="en-US" sz="2000" dirty="0">
                <a:latin typeface="Times New Roman"/>
                <a:cs typeface="Times New Roman"/>
              </a:rPr>
              <a:t> all the mass in the system, normalize the sum by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dividing by the total mass. 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That will give you the center of mass coordinate along that axis.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52.)</a:t>
            </a:r>
          </a:p>
        </p:txBody>
      </p:sp>
    </p:spTree>
    <p:extLst>
      <p:ext uri="{BB962C8B-B14F-4D97-AF65-F5344CB8AC3E}">
        <p14:creationId xmlns:p14="http://schemas.microsoft.com/office/powerpoint/2010/main" val="204659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956" y="463514"/>
            <a:ext cx="862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As long as </a:t>
            </a:r>
            <a:r>
              <a:rPr lang="en-US" sz="2000" dirty="0">
                <a:latin typeface="Times New Roman"/>
                <a:cs typeface="Times New Roman"/>
              </a:rPr>
              <a:t>an object’s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center of mass </a:t>
            </a:r>
            <a:r>
              <a:rPr lang="en-US" sz="2000" dirty="0">
                <a:latin typeface="Times New Roman"/>
                <a:cs typeface="Times New Roman"/>
              </a:rPr>
              <a:t>is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located over a point of support</a:t>
            </a:r>
            <a:r>
              <a:rPr lang="en-US" sz="2000" dirty="0">
                <a:latin typeface="Times New Roman"/>
                <a:cs typeface="Times New Roman"/>
              </a:rPr>
              <a:t>, it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will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be stable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53.)</a:t>
            </a:r>
          </a:p>
        </p:txBody>
      </p:sp>
      <p:pic>
        <p:nvPicPr>
          <p:cNvPr id="2" name="skiploa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0" y="1569363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39330</TotalTime>
  <Words>451</Words>
  <Application>Microsoft Macintosh PowerPoint</Application>
  <PresentationFormat>On-screen Show (4:3)</PresentationFormat>
  <Paragraphs>46</Paragraphs>
  <Slides>12</Slides>
  <Notes>5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Apple Chancery</vt:lpstr>
      <vt:lpstr>Arial</vt:lpstr>
      <vt:lpstr>Calibri</vt:lpstr>
      <vt:lpstr>Times New Roman</vt:lpstr>
      <vt:lpstr>Office Theme</vt:lpstr>
      <vt:lpstr>Equation</vt:lpstr>
      <vt:lpstr>General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example!</vt:lpstr>
      <vt:lpstr>Example</vt:lpstr>
    </vt:vector>
  </TitlesOfParts>
  <Company>Polytechnic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Fletcher</dc:creator>
  <cp:lastModifiedBy>Microsoft Office User</cp:lastModifiedBy>
  <cp:revision>701</cp:revision>
  <cp:lastPrinted>2017-11-14T01:56:41Z</cp:lastPrinted>
  <dcterms:created xsi:type="dcterms:W3CDTF">2017-08-16T17:34:12Z</dcterms:created>
  <dcterms:modified xsi:type="dcterms:W3CDTF">2020-10-10T05:16:28Z</dcterms:modified>
</cp:coreProperties>
</file>